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510" r:id="rId4"/>
    <p:sldId id="502" r:id="rId5"/>
    <p:sldId id="512" r:id="rId6"/>
    <p:sldId id="513" r:id="rId7"/>
    <p:sldId id="507" r:id="rId8"/>
    <p:sldId id="508" r:id="rId9"/>
    <p:sldId id="509" r:id="rId10"/>
    <p:sldId id="518" r:id="rId11"/>
    <p:sldId id="523" r:id="rId12"/>
    <p:sldId id="527" r:id="rId13"/>
    <p:sldId id="515" r:id="rId14"/>
    <p:sldId id="519" r:id="rId15"/>
    <p:sldId id="520" r:id="rId16"/>
    <p:sldId id="522" r:id="rId17"/>
    <p:sldId id="516" r:id="rId18"/>
    <p:sldId id="514" r:id="rId19"/>
    <p:sldId id="524" r:id="rId20"/>
    <p:sldId id="525" r:id="rId21"/>
  </p:sldIdLst>
  <p:sldSz cx="9144000" cy="6858000" type="screen4x3"/>
  <p:notesSz cx="6794500" cy="9906000"/>
  <p:embeddedFontLst>
    <p:embeddedFont>
      <p:font typeface="Arial Black" panose="020B0A04020102020204" pitchFamily="34" charset="0"/>
      <p:regular r:id="rId24"/>
      <p:bold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Roboto" pitchFamily="2" charset="0"/>
      <p:regular r:id="rId32"/>
      <p:bold r:id="rId33"/>
      <p:italic r:id="rId34"/>
      <p:boldItalic r:id="rId35"/>
    </p:embeddedFont>
    <p:embeddedFont>
      <p:font typeface="Wingdings 2" panose="05020102010507070707" pitchFamily="18" charset="2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40" userDrawn="1">
          <p15:clr>
            <a:srgbClr val="A4A3A4"/>
          </p15:clr>
        </p15:guide>
        <p15:guide id="3" orient="horz" pos="2136" userDrawn="1">
          <p15:clr>
            <a:srgbClr val="A4A3A4"/>
          </p15:clr>
        </p15:guide>
        <p15:guide id="4" pos="3126" userDrawn="1">
          <p15:clr>
            <a:srgbClr val="A4A3A4"/>
          </p15:clr>
        </p15:guide>
        <p15:guide id="5" orient="horz" pos="4556" userDrawn="1">
          <p15:clr>
            <a:srgbClr val="A4A3A4"/>
          </p15:clr>
        </p15:guide>
        <p15:guide id="6" pos="146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net" initials="m" lastIdx="1" clrIdx="0"/>
  <p:cmAuthor id="1" name="Windows 사용자" initials="W사" lastIdx="1" clrIdx="1"/>
  <p:cmAuthor id="2" name="0_kyoung" initials="0" lastIdx="1" clrIdx="2"/>
  <p:cmAuthor id="3" name="Syed Muhammad Raza" initials="SMR" lastIdx="22" clrIdx="3">
    <p:extLst>
      <p:ext uri="{19B8F6BF-5375-455C-9EA6-DF929625EA0E}">
        <p15:presenceInfo xmlns:p15="http://schemas.microsoft.com/office/powerpoint/2012/main" userId="3f9e0a9b2c416544" providerId="Windows Live"/>
      </p:ext>
    </p:extLst>
  </p:cmAuthor>
  <p:cmAuthor id="4" name="양 희규" initials="양희" lastIdx="15" clrIdx="4">
    <p:extLst>
      <p:ext uri="{19B8F6BF-5375-455C-9EA6-DF929625EA0E}">
        <p15:presenceInfo xmlns:p15="http://schemas.microsoft.com/office/powerpoint/2012/main" userId="7c23a2f4d1a5fe7f" providerId="Windows Live"/>
      </p:ext>
    </p:extLst>
  </p:cmAuthor>
  <p:cmAuthor id="5" name="변 규린" initials="변규" lastIdx="2" clrIdx="5">
    <p:extLst>
      <p:ext uri="{19B8F6BF-5375-455C-9EA6-DF929625EA0E}">
        <p15:presenceInfo xmlns:p15="http://schemas.microsoft.com/office/powerpoint/2012/main" userId="0ba176f394a439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156FF"/>
    <a:srgbClr val="B89B48"/>
    <a:srgbClr val="EE9CCB"/>
    <a:srgbClr val="8BF9FF"/>
    <a:srgbClr val="7F16BA"/>
    <a:srgbClr val="E6E6E6"/>
    <a:srgbClr val="04FC22"/>
    <a:srgbClr val="006600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EC3D1-0879-4ADC-9477-8FB1875796FF}" v="452" dt="2021-07-28T04:31:04.155"/>
    <p1510:client id="{91DF6986-FDE8-4AF4-8FEE-99C8E10576F9}" v="12" dt="2021-07-27T11:11:52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1" autoAdjust="0"/>
    <p:restoredTop sz="66447" autoAdjust="0"/>
  </p:normalViewPr>
  <p:slideViewPr>
    <p:cSldViewPr showGuides="1">
      <p:cViewPr varScale="1">
        <p:scale>
          <a:sx n="73" d="100"/>
          <a:sy n="73" d="100"/>
        </p:scale>
        <p:origin x="265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612"/>
    </p:cViewPr>
  </p:sorterViewPr>
  <p:notesViewPr>
    <p:cSldViewPr>
      <p:cViewPr varScale="1">
        <p:scale>
          <a:sx n="77" d="100"/>
          <a:sy n="77" d="100"/>
        </p:scale>
        <p:origin x="3436" y="68"/>
      </p:cViewPr>
      <p:guideLst>
        <p:guide orient="horz" pos="3120"/>
        <p:guide pos="2140"/>
        <p:guide orient="horz" pos="2136"/>
        <p:guide pos="3126"/>
        <p:guide orient="horz" pos="4556"/>
        <p:guide pos="14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51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8ACA3-3BC8-43B4-971D-7DAF63CE7A62}" type="datetimeFigureOut">
              <a:rPr lang="ko-KR" altLang="en-US" smtClean="0"/>
              <a:pPr/>
              <a:t>2022-10-12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7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51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FFC5-5426-4BD4-BFA3-8BD89C3A1C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34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51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1412C-0C7F-4D2E-A30C-601C735F49A1}" type="datetimeFigureOut">
              <a:rPr lang="ko-KR" altLang="en-US" smtClean="0"/>
              <a:pPr/>
              <a:t>2022-10-12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1363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7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51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F87F7-5ED3-4BBF-A10A-2959599387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6603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kakaoenterprise.com/66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835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폐 녹음에서 이벤트 감지를 위한 강력하고 해석 가능한 시간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컨볼루션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네트워크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252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TSECCM(Taiwan Society of Emergency and Critical Care Medicine)</a:t>
            </a:r>
            <a:r>
              <a:rPr lang="ko-KR" altLang="en-US" dirty="0">
                <a:effectLst/>
              </a:rPr>
              <a:t>에서 제공하는 </a:t>
            </a:r>
            <a:r>
              <a:rPr lang="en-US" altLang="ko-KR" dirty="0">
                <a:effectLst/>
              </a:rPr>
              <a:t>Creative Commons Attribution 4.0(CC BY 4.0) </a:t>
            </a:r>
            <a:r>
              <a:rPr lang="ko-KR" altLang="en-US" dirty="0">
                <a:effectLst/>
              </a:rPr>
              <a:t>라이선스 하에 </a:t>
            </a:r>
            <a:r>
              <a:rPr lang="en-US" altLang="ko-KR" dirty="0">
                <a:effectLst/>
              </a:rPr>
              <a:t>2020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TSCC(Taiwan Smart Emergency and Critical Care)</a:t>
            </a:r>
            <a:r>
              <a:rPr lang="ko-KR" altLang="en-US" dirty="0">
                <a:effectLst/>
              </a:rPr>
              <a:t>의 </a:t>
            </a:r>
            <a:r>
              <a:rPr lang="ko-KR" altLang="en-US" dirty="0" err="1">
                <a:effectLst/>
              </a:rPr>
              <a:t>데이터톤에서</a:t>
            </a:r>
            <a:r>
              <a:rPr lang="ko-KR" altLang="en-US" dirty="0">
                <a:effectLst/>
              </a:rPr>
              <a:t> 사용된 데이터베이스였습니다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TSCC </a:t>
            </a:r>
            <a:r>
              <a:rPr lang="ko-KR" altLang="en-US" dirty="0">
                <a:effectLst/>
              </a:rPr>
              <a:t>데이터베이스의 폐 소리 녹음은 </a:t>
            </a:r>
            <a:r>
              <a:rPr lang="en-US" altLang="ko-KR" dirty="0">
                <a:effectLst/>
              </a:rPr>
              <a:t>261</a:t>
            </a:r>
            <a:r>
              <a:rPr lang="ko-KR" altLang="en-US" dirty="0">
                <a:effectLst/>
              </a:rPr>
              <a:t>명의 환자로부터 획득했습니다</a:t>
            </a:r>
            <a:r>
              <a:rPr lang="en-US" altLang="ko-KR" dirty="0">
                <a:effectLst/>
              </a:rPr>
              <a:t>.</a:t>
            </a:r>
            <a:endParaRPr lang="ko-KR" altLang="en-US" dirty="0"/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2018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8</a:t>
            </a:r>
            <a:r>
              <a:rPr lang="ko-KR" altLang="en-US" dirty="0">
                <a:effectLst/>
              </a:rPr>
              <a:t>월부터 </a:t>
            </a:r>
            <a:r>
              <a:rPr lang="en-US" altLang="ko-KR" dirty="0">
                <a:effectLst/>
              </a:rPr>
              <a:t>2019</a:t>
            </a:r>
            <a:r>
              <a:rPr lang="ko-KR" altLang="en-US" dirty="0">
                <a:effectLst/>
              </a:rPr>
              <a:t>년 </a:t>
            </a:r>
            <a:r>
              <a:rPr lang="en-US" altLang="ko-KR" dirty="0">
                <a:effectLst/>
              </a:rPr>
              <a:t>10</a:t>
            </a:r>
            <a:r>
              <a:rPr lang="ko-KR" altLang="en-US" dirty="0">
                <a:effectLst/>
              </a:rPr>
              <a:t>월까지 대만 북부의 호흡기 치료 병동</a:t>
            </a:r>
            <a:r>
              <a:rPr lang="en-US" altLang="ko-KR" dirty="0">
                <a:effectLst/>
              </a:rPr>
              <a:t>(RCW) </a:t>
            </a:r>
            <a:r>
              <a:rPr lang="ko-KR" altLang="en-US" dirty="0">
                <a:effectLst/>
              </a:rPr>
              <a:t>또는 호흡기 치료 센터</a:t>
            </a:r>
            <a:r>
              <a:rPr lang="en-US" altLang="ko-KR" dirty="0">
                <a:effectLst/>
              </a:rPr>
              <a:t>(RCC) </a:t>
            </a:r>
            <a:r>
              <a:rPr lang="ko-KR" altLang="en-US" dirty="0">
                <a:effectLst/>
              </a:rPr>
              <a:t>거주자 </a:t>
            </a:r>
            <a:r>
              <a:rPr lang="en-US" altLang="ko-KR" dirty="0">
                <a:effectLst/>
              </a:rPr>
              <a:t>18</a:t>
            </a:r>
            <a:r>
              <a:rPr lang="ko-KR" altLang="en-US" dirty="0">
                <a:effectLst/>
              </a:rPr>
              <a:t>명에게서 얻은 녹음입니다</a:t>
            </a:r>
            <a:r>
              <a:rPr lang="en-US" altLang="ko-KR" dirty="0">
                <a:effectLst/>
              </a:rPr>
              <a:t>. </a:t>
            </a:r>
          </a:p>
          <a:p>
            <a:endParaRPr lang="en-US" altLang="ko-KR" dirty="0"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34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결과를 분석하면 제안된 모델이 반복 모델과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모델을 능가할 수 있었음이 분명하다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50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얼마나 정밀하게 참으로 분류했는지를 비율적으로 표현한 것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정확도 정밀도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재현율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291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결과를 분석하면 제안된 모델이 반복 모델과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모델을 능가할 수 있었음이 분명하다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50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의 경우 주파수끼리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Correlate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하기 때문에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도메인이 한정적인 문제에서 더 좋은 성능</a:t>
            </a:r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MFCC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의 경우는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De-Correlate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를 해주기 때문에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일반적인 상황에서 더 좋은 성능을 보여준다고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565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l" fontAlgn="base"/>
            <a:r>
              <a:rPr lang="ko-KR" altLang="en-US" dirty="0"/>
              <a:t>멜 스케일</a:t>
            </a:r>
            <a:r>
              <a:rPr lang="en-US" altLang="ko-KR" dirty="0"/>
              <a:t>(</a:t>
            </a:r>
            <a:r>
              <a:rPr lang="ko-KR" altLang="en-US" dirty="0"/>
              <a:t>이하 </a:t>
            </a:r>
            <a:r>
              <a:rPr lang="en-US" altLang="ko-KR" dirty="0"/>
              <a:t>Mel scale)</a:t>
            </a:r>
            <a:r>
              <a:rPr lang="ko-KR" altLang="en-US" dirty="0"/>
              <a:t>은 실제 주파수 정보를 인간의 청각 구조를 반영하여 수학적으로 변환하기 위한 대표적인 방법입니다</a:t>
            </a:r>
            <a:r>
              <a:rPr lang="en-US" altLang="ko-KR" dirty="0"/>
              <a:t>. </a:t>
            </a: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r>
              <a:rPr lang="ko-KR" altLang="en-US" dirty="0"/>
              <a:t>푸리에 변환</a:t>
            </a:r>
            <a:r>
              <a:rPr lang="en-US" altLang="ko-KR" dirty="0"/>
              <a:t>(Fourier transform)</a:t>
            </a:r>
            <a:r>
              <a:rPr lang="ko-KR" altLang="en-US" dirty="0"/>
              <a:t>이라는 함수를 사용하면 특정 시간 길이의 음성 조각</a:t>
            </a:r>
            <a:r>
              <a:rPr lang="en-US" altLang="ko-KR" dirty="0"/>
              <a:t>(</a:t>
            </a:r>
            <a:r>
              <a:rPr lang="ko-KR" altLang="en-US" dirty="0"/>
              <a:t>이를 프레임이라고 부름</a:t>
            </a:r>
            <a:r>
              <a:rPr lang="en-US" altLang="ko-KR" dirty="0"/>
              <a:t>)</a:t>
            </a:r>
            <a:r>
              <a:rPr lang="ko-KR" altLang="en-US" dirty="0"/>
              <a:t>이 각각의 주파수 성분들을 얼마만큼 갖고 있는지를 의미하는 스펙트럼</a:t>
            </a:r>
            <a:r>
              <a:rPr lang="en-US" altLang="ko-KR" dirty="0"/>
              <a:t>(spectrum)</a:t>
            </a:r>
            <a:r>
              <a:rPr lang="ko-KR" altLang="en-US" dirty="0"/>
              <a:t>을 얻을 수 있습니다</a:t>
            </a:r>
            <a:r>
              <a:rPr lang="en-US" altLang="ko-KR" dirty="0"/>
              <a:t>. </a:t>
            </a:r>
          </a:p>
          <a:p>
            <a:pPr algn="l" fontAlgn="base"/>
            <a:r>
              <a:rPr lang="ko-KR" altLang="en-US" dirty="0"/>
              <a:t>이렇게 음성 전체로부터 얻은 여러 개의 스펙트럼을 시간 축에 나열하면 시간 변화에 따른 스펙트럼의 변화인 </a:t>
            </a:r>
            <a:r>
              <a:rPr lang="ko-KR" altLang="en-US" dirty="0" err="1"/>
              <a:t>스펙트로그램</a:t>
            </a:r>
            <a:r>
              <a:rPr lang="en-US" altLang="ko-KR" dirty="0"/>
              <a:t>(spectrogram)</a:t>
            </a:r>
            <a:r>
              <a:rPr lang="ko-KR" altLang="en-US" dirty="0"/>
              <a:t>을 얻게 됩니다</a:t>
            </a:r>
            <a:r>
              <a:rPr lang="en-US" altLang="ko-KR" dirty="0"/>
              <a:t>.</a:t>
            </a: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A frame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B frame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 서로 연속되지 않는다면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,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프레임이 접합하는 부분에서의 주파수 성분이 무한대가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되어버림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3)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각각의 프레임들에 대하여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Fourier Transform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을 통하여 주파수 성분을 얻어낸다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4)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퓨리에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변환을 통과한 신호를 위의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Mel-filter Bank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를 통과하게 되면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이라는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피쳐가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뽑히게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5)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이산 코사인 변환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이라는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피쳐에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대해 행렬을 압축해서 표현해주는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DCT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연산을 수행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=&gt;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MFCC (Mel-Frequency Cepstral Coefficient)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가 나오게 된다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​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의 경우 주파수끼리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Correlate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하기 때문에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도메인이 한정적인 문제에서 더 좋은 성능</a:t>
            </a:r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MFCC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의 경우는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De-Correlate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를 해주기 때문에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일반적인 상황에서 더 좋은 성능을 보여준다고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marL="0" marR="0" lvl="0" indent="0" algn="l" defTabSz="983556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https://tech.kakaoenterprise.com/66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카카오엔터프라이즈</a:t>
            </a:r>
            <a:r>
              <a:rPr lang="ko-KR" altLang="en-US" dirty="0"/>
              <a:t> </a:t>
            </a:r>
            <a:r>
              <a:rPr lang="ko-KR" altLang="en-US" dirty="0" err="1"/>
              <a:t>기술블로그</a:t>
            </a:r>
            <a:r>
              <a:rPr lang="ko-KR" altLang="en-US" dirty="0"/>
              <a:t> </a:t>
            </a:r>
            <a:r>
              <a:rPr lang="en-US" altLang="ko-KR" dirty="0"/>
              <a:t>Tech&amp;(</a:t>
            </a:r>
            <a:r>
              <a:rPr lang="ko-KR" altLang="en-US" dirty="0" err="1"/>
              <a:t>테크앤</a:t>
            </a:r>
            <a:r>
              <a:rPr lang="en-US" altLang="ko-KR" dirty="0"/>
              <a:t>):</a:t>
            </a:r>
            <a:r>
              <a:rPr lang="ko-KR" altLang="en-US" dirty="0"/>
              <a:t>티스토리</a:t>
            </a:r>
            <a:r>
              <a:rPr lang="en-US" altLang="ko-KR" dirty="0"/>
              <a:t>]</a:t>
            </a:r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751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altLang="ko-KR" dirty="0"/>
              <a:t>2)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A frame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B frame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 서로 연속되지 않는다면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,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프레임이 접합하는 부분에서의 주파수 성분이 무한대가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되어버림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3)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각각의 프레임들에 대하여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Fourier Transform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을 통하여 주파수 성분을 얻어낸다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4)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퓨리에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변환을 통과한 신호를 위의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Mel-filter Bank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를 통과하게 되면 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이라는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피쳐가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뽑히게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5)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이산 코사인 변환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HelveticaNeue"/>
            </a:endParaRP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Mel-Spectrogram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이라는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Neue"/>
              </a:rPr>
              <a:t>피쳐에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대해 행렬을 압축해서 표현해주는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DCT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 연산을 수행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Neue"/>
              </a:rPr>
              <a:t>=&gt;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MFCC (Mel-Frequency Cepstral Coefficient)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inherit"/>
              </a:rPr>
              <a:t>가 나오게 된다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​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HelveticaNeue"/>
              </a:rPr>
              <a:t>​</a:t>
            </a:r>
            <a:endParaRPr lang="ko-KR" altLang="en-US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815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주석 파일은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4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개의 열로 구성됩니다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주기의 시작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 종료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크랙의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천명의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각 주제에 대한 진단은</a:t>
            </a: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COPD: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만성 폐쇄성 폐질환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LRTI: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하기도 감염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URTI: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상부 호흡기 감염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52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1. 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오디오 신호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프레임별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보통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20ms - 40ms)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나누어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2. 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Mel Filter Bank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3. 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6F45EC"/>
                </a:solidFill>
                <a:effectLst/>
                <a:latin typeface="Noto Sans Demilight"/>
              </a:rPr>
              <a:t>Cepstral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 분석을 적용해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MFCC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오디오 신호는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(time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여기에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수행하면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(frequency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표현이 가능해지고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그것이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(Fast Fourier Transform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고속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신호를 주파수 성분으로 변환하는 알고리즘으로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기존의 이산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(DFT)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더욱 빠르게 수행할 수 있도록 최적화한 알고리즘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83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1. 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오디오 신호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프레임별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보통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20ms - 40ms)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나누어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2. 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Mel Filter Bank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3. 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6F45EC"/>
                </a:solidFill>
                <a:effectLst/>
                <a:latin typeface="Noto Sans Demilight"/>
              </a:rPr>
              <a:t>Cepstral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 분석을 적용해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MFCC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오디오 신호는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(time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여기에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수행하면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(frequency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표현이 가능해지고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그것이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(Fast Fourier Transform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고속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신호를 주파수 성분으로 변환하는 알고리즘으로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기존의 이산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(DFT)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더욱 빠르게 수행할 수 있도록 최적화한 알고리즘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67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818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1. 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오디오 신호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프레임별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보통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20ms - 40ms)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나누어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2. 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Mel Filter Bank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3. 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6F45EC"/>
                </a:solidFill>
                <a:effectLst/>
                <a:latin typeface="Noto Sans Demilight"/>
              </a:rPr>
              <a:t>Cepstral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 분석을 적용해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MFCC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오디오 신호는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(time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여기에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수행하면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(frequency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표현이 가능해지고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그것이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(Fast Fourier Transform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고속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신호를 주파수 성분으로 변환하는 알고리즘으로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기존의 이산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(DFT)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더욱 빠르게 수행할 수 있도록 최적화한 알고리즘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962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호흡 주기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흡입 및 호기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를 추론하는 수많은 연구들은 호흡기 청진이 질병 진단에 어떻게 활용될 수 있는지를 보여주었다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r>
              <a:rPr lang="ko-KR" altLang="en-US" b="1" i="0" dirty="0" err="1">
                <a:solidFill>
                  <a:srgbClr val="000000"/>
                </a:solidFill>
                <a:effectLst/>
                <a:latin typeface="noto"/>
              </a:rPr>
              <a:t>간질성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"/>
              </a:rPr>
              <a:t> 폐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"/>
              </a:rPr>
              <a:t>섬유증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"/>
              </a:rPr>
              <a:t>울혈성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"/>
              </a:rPr>
              <a:t> 심부전 및 폐렴</a:t>
            </a:r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인적 오류와 실무자의 경험이 발생하기 쉬운 주요 한계를 제외하고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단일 환자의 기록 또는 다른 환자 간의 비교에 대한 장기적인 모니터링은 실질적으로 불가능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따라서 지속적인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폐음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녹음을 개별 이벤트로 분할할 수 있는 자동화된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폐음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이벤트 감지 프레임워크가 필요하다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83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저자들은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폐음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이벤트 감지 작업을 위해 다양한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RNN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CNN-RNN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하이브리드를 벤치마킹했다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그들은 가볍고 단순하며 완전히 해석 가능한 프레임워크를 제안한다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시간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컨볼루션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네트워크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(TCN)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일반적으로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의 수신 필드를 확장하기 위해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커널 크기를 확장하거나 더 많은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컨볼루션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레이어 구축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그러나 두 방법 모두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계산량을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증가시키기 때문에 부적절할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dirty="0"/>
            </a:b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계산량을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줄이면서 정보 손실을 방지하기 위해 의미 있는 정보만을 추출하기 위해 확장된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컨볼루션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(delated convolution)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등장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sz="1200" dirty="0"/>
          </a:p>
          <a:p>
            <a:r>
              <a:rPr lang="en-US" altLang="ko-KR" sz="1200" b="1" dirty="0"/>
              <a:t>RNNs (LSTM, GRU)</a:t>
            </a:r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pPr marL="0" marR="0" lvl="0" indent="0" algn="l" defTabSz="9835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/>
              <a:t>(CNN-LSTM, CNN-GRU, </a:t>
            </a:r>
            <a:r>
              <a:rPr lang="en-US" altLang="ko-KR" sz="1200" b="1" dirty="0" err="1"/>
              <a:t>CNNBiLSTM</a:t>
            </a:r>
            <a:r>
              <a:rPr lang="en-US" altLang="ko-KR" sz="1200" b="1" dirty="0"/>
              <a:t>, and CNN-</a:t>
            </a:r>
            <a:r>
              <a:rPr lang="en-US" altLang="ko-KR" sz="1200" b="1" dirty="0" err="1"/>
              <a:t>BiGRU</a:t>
            </a:r>
            <a:r>
              <a:rPr lang="en-US" altLang="ko-KR" sz="1200" b="1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18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입력 폐 사운드 레코딩에서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50%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중첩된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초 크기의 슬라이딩 윈도우를 적용합니다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추출된 창은 형상 추출기를 통과한 다음 창 이벤트 범주를 출력하는 제안된 네트워크를 통과한다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RNNs (LSTM, GRU)</a:t>
            </a:r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pPr marL="0" marR="0" lvl="0" indent="0" algn="l" defTabSz="9835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/>
              <a:t>(CNN-LSTM, CNN-GRU, </a:t>
            </a:r>
            <a:r>
              <a:rPr lang="en-US" altLang="ko-KR" sz="1200" b="1" dirty="0" err="1"/>
              <a:t>CNNBiLSTM</a:t>
            </a:r>
            <a:r>
              <a:rPr lang="en-US" altLang="ko-KR" sz="1200" b="1" dirty="0"/>
              <a:t>, and CNN-</a:t>
            </a:r>
            <a:r>
              <a:rPr lang="en-US" altLang="ko-KR" sz="1200" b="1" dirty="0" err="1"/>
              <a:t>BiGRU</a:t>
            </a:r>
            <a:r>
              <a:rPr lang="en-US" altLang="ko-KR" sz="1200" b="1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560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MFCC(Mel-Frequency Cepstral Coefficient)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는 오디오 신호에서 추출할 수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feature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소리의 고유한 특징을 나타내는 수치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데이터셋은 녹화를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4kHz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로 다시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샘플링하여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전기적 간섭 및 기타 백그라운드 노이즈를 제거합니다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차단 주파수가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80Hz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이고 필터 순서가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10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인 하이패스 필터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054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effectLst/>
                <a:latin typeface="Inter"/>
              </a:rPr>
              <a:t>포르투갈과 그리스의 두 연구팀이 만들었습니다</a:t>
            </a:r>
            <a:r>
              <a:rPr lang="en-US" altLang="ko-KR" b="0" i="0" dirty="0">
                <a:effectLst/>
                <a:latin typeface="Inter"/>
              </a:rPr>
              <a:t>. </a:t>
            </a:r>
          </a:p>
          <a:p>
            <a:r>
              <a:rPr lang="ko-KR" altLang="en-US" b="0" i="0" dirty="0">
                <a:effectLst/>
                <a:latin typeface="Inter"/>
              </a:rPr>
              <a:t>여기에는 </a:t>
            </a:r>
            <a:r>
              <a:rPr lang="en-US" altLang="ko-KR" b="0" i="0" dirty="0">
                <a:effectLst/>
                <a:latin typeface="Inter"/>
              </a:rPr>
              <a:t>10</a:t>
            </a:r>
            <a:r>
              <a:rPr lang="ko-KR" altLang="en-US" b="0" i="0" dirty="0">
                <a:effectLst/>
                <a:latin typeface="Inter"/>
              </a:rPr>
              <a:t>초에서 </a:t>
            </a:r>
            <a:r>
              <a:rPr lang="en-US" altLang="ko-KR" b="0" i="0" dirty="0">
                <a:effectLst/>
                <a:latin typeface="Inter"/>
              </a:rPr>
              <a:t>90</a:t>
            </a:r>
            <a:r>
              <a:rPr lang="ko-KR" altLang="en-US" b="0" i="0" dirty="0">
                <a:effectLst/>
                <a:latin typeface="Inter"/>
              </a:rPr>
              <a:t>초까지 다양한 길이의 주석이 달린 </a:t>
            </a:r>
            <a:r>
              <a:rPr lang="en-US" altLang="ko-KR" b="0" i="0" dirty="0">
                <a:effectLst/>
                <a:latin typeface="Inter"/>
              </a:rPr>
              <a:t>920</a:t>
            </a:r>
            <a:r>
              <a:rPr lang="ko-KR" altLang="en-US" b="0" i="0" dirty="0">
                <a:effectLst/>
                <a:latin typeface="Inter"/>
              </a:rPr>
              <a:t>개의 녹음이 포함됩니다</a:t>
            </a:r>
            <a:r>
              <a:rPr lang="en-US" altLang="ko-KR" b="0" i="0" dirty="0">
                <a:effectLst/>
                <a:latin typeface="Inter"/>
              </a:rPr>
              <a:t>. 126</a:t>
            </a:r>
            <a:r>
              <a:rPr lang="ko-KR" altLang="en-US" b="0" i="0" dirty="0">
                <a:effectLst/>
                <a:latin typeface="Inter"/>
              </a:rPr>
              <a:t>명의 환자</a:t>
            </a:r>
            <a:endParaRPr lang="en-US" altLang="ko-KR" b="0" i="0" dirty="0">
              <a:effectLst/>
              <a:latin typeface="Inter"/>
            </a:endParaRPr>
          </a:p>
          <a:p>
            <a:endParaRPr lang="en-US" altLang="ko-KR" b="0" i="0" dirty="0">
              <a:effectLst/>
              <a:latin typeface="Inter"/>
            </a:endParaRPr>
          </a:p>
          <a:p>
            <a:r>
              <a:rPr lang="en-US" altLang="ko-KR" b="0" i="0" dirty="0">
                <a:effectLst/>
                <a:latin typeface="Inter"/>
              </a:rPr>
              <a:t>6898</a:t>
            </a:r>
            <a:r>
              <a:rPr lang="ko-KR" altLang="en-US" b="0" i="0" dirty="0">
                <a:effectLst/>
                <a:latin typeface="Inter"/>
              </a:rPr>
              <a:t>개의 호흡 주기를 포함하는 총 </a:t>
            </a:r>
            <a:r>
              <a:rPr lang="en-US" altLang="ko-KR" b="0" i="0" dirty="0">
                <a:effectLst/>
                <a:latin typeface="Inter"/>
              </a:rPr>
              <a:t>5.5</a:t>
            </a:r>
            <a:r>
              <a:rPr lang="ko-KR" altLang="en-US" b="0" i="0" dirty="0">
                <a:effectLst/>
                <a:latin typeface="Inter"/>
              </a:rPr>
              <a:t>시간의 기록이 있습니다</a:t>
            </a:r>
            <a:r>
              <a:rPr lang="en-US" altLang="ko-KR" b="0" i="0" dirty="0">
                <a:effectLst/>
                <a:latin typeface="Inter"/>
              </a:rPr>
              <a:t>.</a:t>
            </a:r>
          </a:p>
          <a:p>
            <a:endParaRPr lang="en-US" altLang="ko-KR" b="0" i="0" dirty="0">
              <a:effectLst/>
              <a:latin typeface="Inter"/>
            </a:endParaRPr>
          </a:p>
          <a:p>
            <a:r>
              <a:rPr lang="ko-KR" altLang="en-US" b="0" i="0" dirty="0">
                <a:effectLst/>
                <a:latin typeface="Inter"/>
              </a:rPr>
              <a:t>데이터에는 깨끗한 호흡음과 실제 생활 조건을 </a:t>
            </a:r>
            <a:r>
              <a:rPr lang="ko-KR" altLang="en-US" b="0" i="0" dirty="0" err="1">
                <a:effectLst/>
                <a:latin typeface="Inter"/>
              </a:rPr>
              <a:t>시뮬레이션하는</a:t>
            </a:r>
            <a:r>
              <a:rPr lang="ko-KR" altLang="en-US" b="0" i="0" dirty="0">
                <a:effectLst/>
                <a:latin typeface="Inter"/>
              </a:rPr>
              <a:t> 시끄러운 녹음이 모두 포함</a:t>
            </a:r>
            <a:endParaRPr lang="en-US" altLang="ko-KR" b="0" i="0" dirty="0">
              <a:effectLst/>
              <a:latin typeface="Inter"/>
            </a:endParaRPr>
          </a:p>
          <a:p>
            <a:endParaRPr lang="en-US" altLang="ko-KR" b="0" i="0" dirty="0">
              <a:effectLst/>
              <a:latin typeface="Inter"/>
            </a:endParaRPr>
          </a:p>
          <a:p>
            <a:r>
              <a:rPr lang="en-US" altLang="ko-KR" b="0" i="0" dirty="0">
                <a:effectLst/>
                <a:latin typeface="Inter"/>
              </a:rPr>
              <a:t> </a:t>
            </a:r>
            <a:r>
              <a:rPr lang="ko-KR" altLang="en-US" b="0" i="0" dirty="0">
                <a:effectLst/>
                <a:latin typeface="Inter"/>
              </a:rPr>
              <a:t>환자는 어린이</a:t>
            </a:r>
            <a:r>
              <a:rPr lang="en-US" altLang="ko-KR" b="0" i="0" dirty="0">
                <a:effectLst/>
                <a:latin typeface="Inter"/>
              </a:rPr>
              <a:t>, </a:t>
            </a:r>
            <a:r>
              <a:rPr lang="ko-KR" altLang="en-US" b="0" i="0" dirty="0">
                <a:effectLst/>
                <a:latin typeface="Inter"/>
              </a:rPr>
              <a:t>성인 및 노인과 같은 모든 연령대에 걸쳐 있습니다</a:t>
            </a:r>
            <a:r>
              <a:rPr lang="en-US" altLang="ko-KR" b="0" i="0" dirty="0">
                <a:effectLst/>
                <a:latin typeface="Inter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416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1.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환자 번호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( 101,102,...,226 )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2.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기록 색인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3.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가슴 위치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ㅏ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기관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Tc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전방 좌측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Al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앞쪽 오른쪽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Ar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후방 왼쪽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Pl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이자형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뒤 오른쪽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Pr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에프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측면 왼쪽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Ll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g.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측면 오른쪽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Lr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4.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획득 모드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ㅏ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순차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단일 채널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sc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), 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동시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다중 채널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mc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5.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녹음 장비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청진기 종류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)</a:t>
            </a:r>
            <a:endParaRPr lang="ko-KR" altLang="en-US" b="0" i="0" dirty="0">
              <a:solidFill>
                <a:srgbClr val="333333"/>
              </a:solidFill>
              <a:effectLst/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245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주석 파일은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4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개의 열로 구성됩니다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주기의 시작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 종료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크랙의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천명의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각 주제에 대한 진단은</a:t>
            </a: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COPD: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만성 폐쇄성 폐질환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LRTI: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하기도 감염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URTI: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상부 호흡기 감염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44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 flipV="1">
            <a:off x="6" y="1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 flipV="1">
            <a:off x="6" y="115895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 flipV="1">
            <a:off x="6" y="23178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 flipV="1">
            <a:off x="6" y="34767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 flipV="1">
            <a:off x="6" y="46355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 flipV="1">
            <a:off x="6" y="57944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 flipV="1">
            <a:off x="6" y="69533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 flipV="1">
            <a:off x="6" y="81121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 flipV="1">
            <a:off x="6" y="927107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 flipV="1">
            <a:off x="6" y="104299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 flipV="1">
            <a:off x="6" y="1158883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pic>
        <p:nvPicPr>
          <p:cNvPr id="15" name="Picture 18" descr="Emblem_02"/>
          <p:cNvPicPr>
            <a:picLocks noChangeAspect="1" noChangeArrowheads="1"/>
          </p:cNvPicPr>
          <p:nvPr/>
        </p:nvPicPr>
        <p:blipFill>
          <a:blip r:embed="rId2" cstate="print"/>
          <a:srcRect l="15874" t="14815" r="16049" b="14992"/>
          <a:stretch>
            <a:fillRect/>
          </a:stretch>
        </p:blipFill>
        <p:spPr bwMode="auto">
          <a:xfrm>
            <a:off x="8251839" y="134964"/>
            <a:ext cx="892175" cy="91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298087" y="393720"/>
            <a:ext cx="4018329" cy="42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i="1" dirty="0">
                <a:solidFill>
                  <a:srgbClr val="29292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굴림" pitchFamily="50" charset="-127"/>
                <a:cs typeface="+mn-cs"/>
              </a:rPr>
              <a:t>Sungkyunkwan University</a:t>
            </a: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Copyright 2000-2022 Superintelligence Laboratory    </a:t>
            </a:r>
            <a:r>
              <a:rPr lang="en-US" altLang="ko-KR" sz="17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     </a:t>
            </a:r>
            <a:endParaRPr lang="en-US" altLang="ko-KR" sz="1700" b="1" i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0" y="3652846"/>
            <a:ext cx="9144000" cy="1746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2" y="1676400"/>
            <a:ext cx="8001000" cy="1524000"/>
          </a:xfrm>
        </p:spPr>
        <p:txBody>
          <a:bodyPr anchor="ctr">
            <a:normAutofit/>
          </a:bodyPr>
          <a:lstStyle>
            <a:lvl1pPr algn="ctr">
              <a:defRPr sz="27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4" y="4114801"/>
            <a:ext cx="7239001" cy="2057400"/>
          </a:xfrm>
        </p:spPr>
        <p:txBody>
          <a:bodyPr>
            <a:normAutofit/>
          </a:bodyPr>
          <a:lstStyle>
            <a:lvl1pPr marL="0" indent="0" algn="ctr">
              <a:buNone/>
              <a:defRPr sz="2100" i="1">
                <a:solidFill>
                  <a:schemeClr val="tx1"/>
                </a:solidFill>
              </a:defRPr>
            </a:lvl1pPr>
            <a:lvl2pPr marL="491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3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7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50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42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34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Superintelligence Laboratory </a:t>
            </a:r>
            <a:fld id="{E51E446E-DB43-45AB-9E65-EA548FE14584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/16</a:t>
            </a: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4" y="152401"/>
            <a:ext cx="8610600" cy="1143000"/>
          </a:xfrm>
          <a:prstGeom prst="rect">
            <a:avLst/>
          </a:prstGeom>
        </p:spPr>
        <p:txBody>
          <a:bodyPr vert="horz" lIns="98354" tIns="49179" rIns="98354" bIns="49179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4" y="16764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354" tIns="49179" rIns="98354" bIns="491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6356370"/>
            <a:ext cx="2895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굴림" charset="-127"/>
                <a:cs typeface="Arial" charset="0"/>
              </a:defRPr>
            </a:lvl1pPr>
          </a:lstStyle>
          <a:p>
            <a:fld id="{71BC8016-191E-433D-A674-368F22941D9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31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</a:t>
            </a: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Superintelligence Laboratory </a:t>
            </a:r>
            <a:fld id="{7EC55666-D18A-4060-B877-A41D9E7BE456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</a:t>
            </a:r>
          </a:p>
        </p:txBody>
      </p:sp>
      <p:pic>
        <p:nvPicPr>
          <p:cNvPr id="1032" name="Picture 17" descr="n_logo"/>
          <p:cNvPicPr>
            <a:picLocks noChangeAspect="1" noChangeArrowheads="1"/>
          </p:cNvPicPr>
          <p:nvPr/>
        </p:nvPicPr>
        <p:blipFill>
          <a:blip r:embed="rId4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>
    <p:fade thruBlk="1"/>
  </p:transition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400" b="1" i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9177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8355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47533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96711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68831" indent="-368831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"/>
        <a:defRPr sz="20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1pPr>
      <a:lvl2pPr marL="799141" indent="-307363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SzPct val="50000"/>
        <a:buFont typeface="Arial" pitchFamily="34" charset="0"/>
        <a:buChar char="►"/>
        <a:defRPr sz="18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2pPr>
      <a:lvl3pPr marL="1229448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Wingdings" pitchFamily="2" charset="2"/>
        <a:buChar char=""/>
        <a:defRPr sz="16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3pPr>
      <a:lvl4pPr marL="1721230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4pPr>
      <a:lvl5pPr marL="2213004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558ED5"/>
        </a:buClr>
        <a:buFont typeface="Wingdings 2" pitchFamily="18" charset="2"/>
        <a:buChar char=""/>
        <a:defRPr sz="12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5pPr>
      <a:lvl6pPr marL="270478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96563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88342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8012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177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8355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7533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6711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58894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50673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4245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23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5102" y="1700808"/>
            <a:ext cx="9144000" cy="152400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/>
              <a:t>Robust and Interpretable Temporal Convolution Network for Event Detection in Lung Sound Recordings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616" y="3717032"/>
            <a:ext cx="8848872" cy="2808312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</a:pPr>
            <a:r>
              <a:rPr lang="en-US" altLang="ko-KR" sz="1400" dirty="0" err="1">
                <a:ea typeface="서울남산체 B" pitchFamily="18" charset="-127"/>
                <a:cs typeface="Arial" panose="020B0604020202020204" pitchFamily="34" charset="0"/>
              </a:rPr>
              <a:t>Tharindu</a:t>
            </a:r>
            <a:r>
              <a:rPr lang="en-US" altLang="ko-KR" sz="1400" dirty="0">
                <a:ea typeface="서울남산체 B" pitchFamily="18" charset="-127"/>
                <a:cs typeface="Arial" panose="020B0604020202020204" pitchFamily="34" charset="0"/>
              </a:rPr>
              <a:t> Fernando, </a:t>
            </a:r>
            <a:r>
              <a:rPr lang="en-US" altLang="ko-KR" sz="1400" dirty="0" err="1">
                <a:ea typeface="서울남산체 B" pitchFamily="18" charset="-127"/>
                <a:cs typeface="Arial" panose="020B0604020202020204" pitchFamily="34" charset="0"/>
              </a:rPr>
              <a:t>Sridha</a:t>
            </a:r>
            <a:r>
              <a:rPr lang="en-US" altLang="ko-KR" sz="1400" dirty="0">
                <a:ea typeface="서울남산체 B" pitchFamily="18" charset="-127"/>
                <a:cs typeface="Arial" panose="020B0604020202020204" pitchFamily="34" charset="0"/>
              </a:rPr>
              <a:t> Sridharan, Simon Denman, IEEE</a:t>
            </a:r>
          </a:p>
          <a:p>
            <a:pPr>
              <a:spcBef>
                <a:spcPts val="200"/>
              </a:spcBef>
            </a:pPr>
            <a:r>
              <a:rPr lang="en-US" altLang="ko-KR" sz="1400" dirty="0">
                <a:ea typeface="서울남산체 B" pitchFamily="18" charset="-127"/>
                <a:cs typeface="Arial" panose="020B0604020202020204" pitchFamily="34" charset="0"/>
              </a:rPr>
              <a:t>IEEE Journal of Biomedical and Health Informatics, Volume 26, 2022.</a:t>
            </a:r>
          </a:p>
          <a:p>
            <a:pPr>
              <a:spcBef>
                <a:spcPts val="200"/>
              </a:spcBef>
            </a:pPr>
            <a:endParaRPr lang="en-US" altLang="ko-KR" sz="1400" dirty="0">
              <a:ea typeface="서울남산체 B" pitchFamily="18" charset="-127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altLang="ko-KR" sz="1400" dirty="0">
              <a:ea typeface="서울남산체 B" pitchFamily="18" charset="-127"/>
              <a:cs typeface="Arial" panose="020B0604020202020204" pitchFamily="34" charset="0"/>
            </a:endParaRPr>
          </a:p>
          <a:p>
            <a:r>
              <a:rPr lang="en-US" altLang="ko-KR" sz="1600" dirty="0">
                <a:ea typeface="서울남산체 B" pitchFamily="18" charset="-127"/>
                <a:cs typeface="Arial" panose="020B0604020202020204" pitchFamily="34" charset="0"/>
              </a:rPr>
              <a:t>2022-09-28</a:t>
            </a:r>
          </a:p>
          <a:p>
            <a:r>
              <a:rPr lang="en-US" altLang="ko-KR" sz="1600" b="1" dirty="0" err="1">
                <a:ea typeface="굴림" pitchFamily="50" charset="-127"/>
              </a:rPr>
              <a:t>Gyurin</a:t>
            </a:r>
            <a:r>
              <a:rPr lang="en-US" altLang="ko-KR" sz="1600" b="1" dirty="0">
                <a:ea typeface="굴림" pitchFamily="50" charset="-127"/>
              </a:rPr>
              <a:t> Byun</a:t>
            </a:r>
          </a:p>
          <a:p>
            <a:r>
              <a:rPr lang="en-US" altLang="ko-KR" sz="1600" dirty="0">
                <a:ea typeface="굴림" pitchFamily="50" charset="-127"/>
              </a:rPr>
              <a:t>Sungkyunkwan University</a:t>
            </a:r>
          </a:p>
          <a:p>
            <a:r>
              <a:rPr lang="en-US" altLang="ko-KR" sz="1600" dirty="0">
                <a:ea typeface="굴림" pitchFamily="50" charset="-127"/>
              </a:rPr>
              <a:t>byungyurin21@g.skku.edu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699077416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Dataset (4/4)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HF_Lung_V1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This dataset is captured from 279 patients and comprises 9,765 recordings, each of 15 sec duration and captured at 4 kHz</a:t>
            </a:r>
            <a:endParaRPr lang="en-US" altLang="ko-KR" sz="14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Including 9765 15-second audio files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Labels : 34,095 inhalation, 18,349 exhalation, 13,883 continuous adventitious sound (including 8,457 wheeze, 686 stridor and 4,740 rhonchi) and 15,606 discontinuous adventitious sound (all are crackles)</a:t>
            </a:r>
          </a:p>
        </p:txBody>
      </p:sp>
    </p:spTree>
    <p:extLst>
      <p:ext uri="{BB962C8B-B14F-4D97-AF65-F5344CB8AC3E}">
        <p14:creationId xmlns:p14="http://schemas.microsoft.com/office/powerpoint/2010/main" val="347010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340768"/>
                <a:ext cx="8515668" cy="5112568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800" dirty="0"/>
                  <a:t>Jaccard similarity 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600" dirty="0"/>
                  <a:t>Greater than 0.5 : </a:t>
                </a:r>
                <a:r>
                  <a:rPr lang="en-US" altLang="ko-KR" sz="1600" b="1" dirty="0"/>
                  <a:t>True Positive (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𝑻𝑷</m:t>
                    </m:r>
                  </m:oMath>
                </a14:m>
                <a:r>
                  <a:rPr lang="en-US" altLang="ko-KR" sz="1600" b="1" dirty="0"/>
                  <a:t>)</a:t>
                </a:r>
                <a:r>
                  <a:rPr lang="en-US" altLang="ko-KR" sz="1600" dirty="0"/>
                  <a:t>, 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600" dirty="0"/>
                  <a:t>Similarity is between 0 and 0.5 </a:t>
                </a:r>
                <a:r>
                  <a:rPr lang="en-US" altLang="ko-KR" sz="1600" b="1" dirty="0"/>
                  <a:t>: False Negative (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𝑭𝑵</m:t>
                    </m:r>
                  </m:oMath>
                </a14:m>
                <a:r>
                  <a:rPr lang="en-US" altLang="ko-KR" sz="1600" b="1" dirty="0"/>
                  <a:t>) 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600" dirty="0"/>
                  <a:t>Equal to 0 : </a:t>
                </a:r>
                <a:r>
                  <a:rPr lang="en-US" altLang="ko-KR" sz="1600" b="1" dirty="0"/>
                  <a:t>False Positive (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𝑭𝑷</m:t>
                    </m:r>
                  </m:oMath>
                </a14:m>
                <a:r>
                  <a:rPr lang="en-US" altLang="ko-KR" sz="1600" b="1" dirty="0"/>
                  <a:t>)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600" b="1" dirty="0"/>
              </a:p>
              <a:p>
                <a:pPr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800" dirty="0"/>
                  <a:t>They evaluated the </a:t>
                </a:r>
                <a:r>
                  <a:rPr lang="en-US" altLang="ko-KR" sz="1800" b="1" dirty="0"/>
                  <a:t>Positive Predicted value (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latin typeface="Cambria Math" panose="02040503050406030204" pitchFamily="18" charset="0"/>
                      </a:rPr>
                      <m:t>𝑷𝑷𝒗</m:t>
                    </m:r>
                  </m:oMath>
                </a14:m>
                <a:r>
                  <a:rPr lang="en-US" altLang="ko-KR" sz="1800" b="1" dirty="0"/>
                  <a:t>), Sensitivity (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latin typeface="Cambria Math" panose="02040503050406030204" pitchFamily="18" charset="0"/>
                      </a:rPr>
                      <m:t>𝑺𝒆</m:t>
                    </m:r>
                  </m:oMath>
                </a14:m>
                <a:r>
                  <a:rPr lang="en-US" altLang="ko-KR" sz="1800" b="1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ko-KR" sz="1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800" dirty="0"/>
                  <a:t> score using the following definitions</a:t>
                </a:r>
              </a:p>
              <a:p>
                <a:pPr algn="just"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800" dirty="0"/>
              </a:p>
              <a:p>
                <a:pPr algn="just"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800" dirty="0"/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340768"/>
                <a:ext cx="8515668" cy="511256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AFC2429-14AE-476C-AFB5-678AFA411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4338354"/>
            <a:ext cx="2482639" cy="21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4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Evaluation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04804" y="1295401"/>
                <a:ext cx="8515668" cy="5112568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800" dirty="0"/>
                  <a:t>Accuracy: </a:t>
                </a:r>
                <a:r>
                  <a:rPr lang="ko-KR" altLang="en-US" sz="1600" dirty="0"/>
                  <a:t>모든 분류 결과 중에서 </a:t>
                </a:r>
                <a:r>
                  <a:rPr lang="ko-KR" altLang="en-US" sz="1600" dirty="0" err="1"/>
                  <a:t>실제참</a:t>
                </a:r>
                <a:r>
                  <a:rPr lang="en-US" altLang="ko-KR" sz="1600" dirty="0"/>
                  <a:t>-</a:t>
                </a:r>
                <a:r>
                  <a:rPr lang="ko-KR" altLang="en-US" sz="1600" dirty="0" err="1"/>
                  <a:t>예측참</a:t>
                </a:r>
                <a:r>
                  <a:rPr lang="ko-KR" altLang="en-US" sz="1600" dirty="0"/>
                  <a:t> 그리고 </a:t>
                </a:r>
                <a:r>
                  <a:rPr lang="ko-KR" altLang="en-US" sz="1600" dirty="0" err="1"/>
                  <a:t>실제거짓</a:t>
                </a:r>
                <a:r>
                  <a:rPr lang="en-US" altLang="ko-KR" sz="1600" dirty="0"/>
                  <a:t>-</a:t>
                </a:r>
                <a:r>
                  <a:rPr lang="ko-KR" altLang="en-US" sz="1600" dirty="0" err="1"/>
                  <a:t>예측거짓의</a:t>
                </a:r>
                <a:r>
                  <a:rPr lang="ko-KR" altLang="en-US" sz="1600" dirty="0"/>
                  <a:t> 비율</a:t>
                </a:r>
                <a:endParaRPr lang="en-US" altLang="ko-KR" sz="1600" dirty="0"/>
              </a:p>
              <a:p>
                <a:pPr lvl="1" algn="just">
                  <a:lnSpc>
                    <a:spcPct val="15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effectLst/>
                        <a:latin typeface="Cambria Math" panose="02040503050406030204" pitchFamily="18" charset="0"/>
                      </a:rPr>
                      <m:t>𝐴𝑐𝑐𝑢𝑟𝑎𝑦</m:t>
                    </m:r>
                    <m:r>
                      <a:rPr lang="en-US" altLang="ko-KR" sz="160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altLang="ko-KR" sz="1600" b="0" i="1" dirty="0" smtClean="0">
                        <a:solidFill>
                          <a:srgbClr val="212529"/>
                        </a:solidFill>
                        <a:effectLst/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endParaRPr lang="en-US" altLang="ko-KR" sz="1600" b="1" dirty="0"/>
              </a:p>
              <a:p>
                <a:pPr lvl="1" algn="just"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600" b="1" dirty="0"/>
              </a:p>
              <a:p>
                <a:pPr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800" dirty="0"/>
                  <a:t>Precision: 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분류기가 참으로 분류한 결과 중에서 실제 참의 비율</a:t>
                </a:r>
                <a:endParaRPr lang="en-US" altLang="ko-KR" sz="1600" b="0" i="0" dirty="0">
                  <a:solidFill>
                    <a:srgbClr val="212529"/>
                  </a:solidFill>
                  <a:effectLst/>
                  <a:latin typeface="-apple-system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effectLst/>
                        <a:latin typeface="Cambria Math" panose="02040503050406030204" pitchFamily="18" charset="0"/>
                      </a:rPr>
                      <m:t>𝐴𝑐𝑐𝑢𝑟𝑎𝑦</m:t>
                    </m:r>
                    <m:r>
                      <a:rPr lang="en-US" altLang="ko-KR" sz="160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altLang="ko-KR" sz="1600" dirty="0"/>
              </a:p>
              <a:p>
                <a:pPr lvl="1" algn="just"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600" dirty="0"/>
              </a:p>
              <a:p>
                <a:pPr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800" dirty="0"/>
                  <a:t>Recall: </a:t>
                </a:r>
                <a:r>
                  <a:rPr lang="ko-KR" altLang="en-US" sz="1600" b="0" i="0" dirty="0">
                    <a:solidFill>
                      <a:srgbClr val="212529"/>
                    </a:solidFill>
                    <a:effectLst/>
                    <a:latin typeface="-apple-system"/>
                  </a:rPr>
                  <a:t>실제 참 중에서 분류기가 참으로 분류한 비율</a:t>
                </a:r>
                <a:endParaRPr lang="en-US" altLang="ko-KR" sz="1600" b="0" i="0" dirty="0">
                  <a:solidFill>
                    <a:srgbClr val="212529"/>
                  </a:solidFill>
                  <a:effectLst/>
                  <a:latin typeface="-apple-system"/>
                </a:endParaRPr>
              </a:p>
              <a:p>
                <a:pPr lvl="1">
                  <a:lnSpc>
                    <a:spcPct val="15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effectLst/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altLang="ko-KR" sz="160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i="1" dirty="0">
                            <a:solidFill>
                              <a:srgbClr val="212529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ko-KR" sz="1600" dirty="0"/>
              </a:p>
              <a:p>
                <a:pPr lvl="1"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600" dirty="0"/>
              </a:p>
              <a:p>
                <a:pPr algn="just"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altLang="ko-KR" sz="1800" dirty="0"/>
                  <a:t>F1-Score: </a:t>
                </a:r>
                <a:r>
                  <a:rPr lang="en-US" altLang="ko-KR" sz="1600" dirty="0"/>
                  <a:t>Precision</a:t>
                </a:r>
                <a:r>
                  <a:rPr lang="ko-KR" altLang="en-US" sz="1600" dirty="0"/>
                  <a:t>과 </a:t>
                </a:r>
                <a:r>
                  <a:rPr lang="en-US" altLang="ko-KR" sz="1600" dirty="0"/>
                  <a:t>Recall</a:t>
                </a:r>
                <a:r>
                  <a:rPr lang="ko-KR" altLang="en-US" sz="1600" dirty="0"/>
                  <a:t>의 조화평균으로 분류 클래스 간 데이터가 심각한 불균형을 이루는 경우</a:t>
                </a:r>
                <a:endParaRPr lang="en-US" altLang="ko-KR" sz="1600" i="0" dirty="0">
                  <a:solidFill>
                    <a:srgbClr val="212529"/>
                  </a:solidFill>
                  <a:effectLst/>
                  <a:latin typeface="-apple-system"/>
                </a:endParaRPr>
              </a:p>
              <a:p>
                <a:pPr lvl="1">
                  <a:lnSpc>
                    <a:spcPct val="15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effectLst/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sz="1600" b="0" i="1" dirty="0" smtClean="0">
                        <a:effectLst/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en-US" altLang="ko-KR" sz="1600" dirty="0"/>
              </a:p>
              <a:p>
                <a:pPr lvl="1">
                  <a:lnSpc>
                    <a:spcPct val="150000"/>
                  </a:lnSpc>
                  <a:spcBef>
                    <a:spcPts val="300"/>
                  </a:spcBef>
                </a:pPr>
                <a:endParaRPr lang="en-US" altLang="ko-KR" sz="16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4" y="1295401"/>
                <a:ext cx="8515668" cy="5112568"/>
              </a:xfrm>
              <a:blipFill>
                <a:blip r:embed="rId3"/>
                <a:stretch>
                  <a:fillRect r="-143" b="-3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머신러닝 분류 모델의 성능 평가 지표 Accuracy, Recall, Precision, F1 - 아무튼 워라밸">
            <a:extLst>
              <a:ext uri="{FF2B5EF4-FFF2-40B4-BE49-F238E27FC236}">
                <a16:creationId xmlns:a16="http://schemas.microsoft.com/office/drawing/2014/main" id="{D3E6983B-199F-5772-5F1D-1F9F0B7F0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40" y="2564904"/>
            <a:ext cx="3338915" cy="19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770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Result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4267196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276,225 trainable parameters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It shows the fact that our lightweight model has been able to achieve significantly higher results compared to the recurrent and CNN models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366116-0C21-A041-4B05-04389799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84" y="1412997"/>
            <a:ext cx="4426177" cy="48961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E52E6C-AE2B-441F-81AE-2E893DC02278}"/>
              </a:ext>
            </a:extLst>
          </p:cNvPr>
          <p:cNvSpPr/>
          <p:nvPr/>
        </p:nvSpPr>
        <p:spPr>
          <a:xfrm>
            <a:off x="4716016" y="4725144"/>
            <a:ext cx="4199388" cy="100811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1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Analysis (1/3)</a:t>
            </a:r>
            <a:br>
              <a:rPr lang="en-US" altLang="ko-KR" sz="3600" dirty="0">
                <a:latin typeface="Arial" charset="0"/>
                <a:ea typeface="굴림" charset="-127"/>
                <a:cs typeface="Arial" charset="0"/>
              </a:rPr>
            </a:br>
            <a:r>
              <a:rPr lang="en-US" altLang="ko-KR" sz="2800" b="1" dirty="0"/>
              <a:t>MFCC vs Mel Spectrogram </a:t>
            </a:r>
            <a:endParaRPr lang="en-US" altLang="ko-KR" sz="3600" dirty="0"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When traditional computing power was lacking, MFCC with less computation was preferred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Recently, as GPU is available for learning, Mel-Spectrogram is often selected as a feature, and many papers have shown more positive results than MFCC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An important difference between Mel-Spectrogram and MFCC is correlate and decorrelate</a:t>
            </a:r>
          </a:p>
        </p:txBody>
      </p:sp>
    </p:spTree>
    <p:extLst>
      <p:ext uri="{BB962C8B-B14F-4D97-AF65-F5344CB8AC3E}">
        <p14:creationId xmlns:p14="http://schemas.microsoft.com/office/powerpoint/2010/main" val="1494519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Analysis (2/3)</a:t>
            </a:r>
            <a:br>
              <a:rPr lang="en-US" altLang="ko-KR" sz="3600" dirty="0">
                <a:latin typeface="Arial" charset="0"/>
                <a:ea typeface="굴림" charset="-127"/>
                <a:cs typeface="Arial" charset="0"/>
              </a:rPr>
            </a:br>
            <a:r>
              <a:rPr lang="en-US" altLang="ko-KR" sz="2800" b="1" dirty="0"/>
              <a:t>MFCC vs Mel Spectrogram</a:t>
            </a:r>
            <a:endParaRPr lang="en-US" altLang="ko-KR" sz="2800" dirty="0">
              <a:latin typeface="Arial" charset="0"/>
              <a:ea typeface="굴림" charset="-127"/>
              <a:cs typeface="Arial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47AF27-AE1E-E759-C719-70A675A59ADE}"/>
              </a:ext>
            </a:extLst>
          </p:cNvPr>
          <p:cNvGrpSpPr/>
          <p:nvPr/>
        </p:nvGrpSpPr>
        <p:grpSpPr>
          <a:xfrm>
            <a:off x="446650" y="1484784"/>
            <a:ext cx="8261623" cy="4705939"/>
            <a:chOff x="446650" y="1484784"/>
            <a:chExt cx="8261623" cy="4705939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DC541A6-90A9-61FB-1743-C7DF3D5C13C6}"/>
                </a:ext>
              </a:extLst>
            </p:cNvPr>
            <p:cNvGrpSpPr/>
            <p:nvPr/>
          </p:nvGrpSpPr>
          <p:grpSpPr>
            <a:xfrm>
              <a:off x="579622" y="1484784"/>
              <a:ext cx="8128651" cy="4705939"/>
              <a:chOff x="755576" y="1425472"/>
              <a:chExt cx="8128651" cy="470593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E64822-3D0E-893A-749B-A5061B5D30FD}"/>
                  </a:ext>
                </a:extLst>
              </p:cNvPr>
              <p:cNvSpPr txBox="1"/>
              <p:nvPr/>
            </p:nvSpPr>
            <p:spPr>
              <a:xfrm>
                <a:off x="2315140" y="5823634"/>
                <a:ext cx="45899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 1. Block Diagram of MFCC Algorithm</a:t>
                </a:r>
                <a:endParaRPr lang="ko-KR" alt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46D5D0C2-7047-0B63-CCB9-902441AF69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576" y="1425472"/>
                <a:ext cx="7155785" cy="4007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60DCB44-C154-F8F9-866F-363D81401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744" t="54813" r="15879" b="9439"/>
              <a:stretch/>
            </p:blipFill>
            <p:spPr>
              <a:xfrm>
                <a:off x="6816499" y="4106539"/>
                <a:ext cx="2067728" cy="1292329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E24B2DD-EBB9-734B-9F41-023F1CB6932B}"/>
                  </a:ext>
                </a:extLst>
              </p:cNvPr>
              <p:cNvSpPr/>
              <p:nvPr/>
            </p:nvSpPr>
            <p:spPr>
              <a:xfrm>
                <a:off x="4139952" y="4293096"/>
                <a:ext cx="648072" cy="57606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6AC3256-82D2-0064-7C0E-3782ADC77BD3}"/>
                  </a:ext>
                </a:extLst>
              </p:cNvPr>
              <p:cNvSpPr/>
              <p:nvPr/>
            </p:nvSpPr>
            <p:spPr>
              <a:xfrm>
                <a:off x="5547083" y="3933056"/>
                <a:ext cx="1061666" cy="44333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Mel</a:t>
                </a:r>
              </a:p>
              <a:p>
                <a:pPr algn="ctr"/>
                <a:r>
                  <a:rPr lang="en-US" altLang="ko-KR" sz="12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Spectrogram</a:t>
                </a:r>
                <a:endParaRPr lang="ko-KR" altLang="en-US" sz="12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102D7EBB-45CE-45B0-B81D-1C6DD3E0D0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0523" y="4293096"/>
                <a:ext cx="0" cy="2932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90A66D-5403-A87C-26E3-1755E94F0DF1}"/>
                  </a:ext>
                </a:extLst>
              </p:cNvPr>
              <p:cNvSpPr txBox="1"/>
              <p:nvPr/>
            </p:nvSpPr>
            <p:spPr>
              <a:xfrm>
                <a:off x="4388495" y="4658368"/>
                <a:ext cx="504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DCT</a:t>
                </a:r>
                <a:endParaRPr lang="ko-KR" altLang="en-US" sz="1000" b="1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CDA625A-BB69-FCFE-50E9-8C3C7A087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650" y="4165851"/>
              <a:ext cx="2758289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09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Analysis (3/3)</a:t>
            </a:r>
            <a:br>
              <a:rPr lang="en-US" altLang="ko-KR" sz="3600" dirty="0">
                <a:latin typeface="Arial" charset="0"/>
                <a:ea typeface="굴림" charset="-127"/>
                <a:cs typeface="Arial" charset="0"/>
              </a:rPr>
            </a:br>
            <a:r>
              <a:rPr lang="en-US" altLang="ko-KR" sz="2800" b="1" dirty="0"/>
              <a:t>MFCC vs Mel Spectrogram</a:t>
            </a:r>
            <a:endParaRPr lang="en-US" altLang="ko-KR" sz="2800" dirty="0">
              <a:latin typeface="Arial" charset="0"/>
              <a:ea typeface="굴림" charset="-127"/>
              <a:cs typeface="Arial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Framing and Windowing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To create continuity, the frames are divided by 50% overlapping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If the frames are sampled apart from each other, the instantaneous rate of change at the junction of the frame and the frame may be infinite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Neue"/>
              </a:rPr>
              <a:t>Fast Fourier Transform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Extracting frequency components through Fourier Transform for each frame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Neue"/>
              </a:rPr>
              <a:t>Mel Filter Bank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Filter application for extracting Mel values for frequencies obtained for each frame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b="1" i="0" dirty="0">
                <a:solidFill>
                  <a:srgbClr val="000000"/>
                </a:solidFill>
                <a:effectLst/>
                <a:latin typeface="HelveticaNeue"/>
              </a:rPr>
              <a:t>Discrete Cosine Transform (DCT)</a:t>
            </a:r>
            <a:endParaRPr lang="en-US" altLang="ko-KR" sz="1400" b="1" i="0" dirty="0">
              <a:solidFill>
                <a:srgbClr val="000000"/>
              </a:solidFill>
              <a:effectLst/>
              <a:latin typeface="HelveticaNeue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It compresses the matrix for a feature called Mel-Spectrogram</a:t>
            </a:r>
          </a:p>
        </p:txBody>
      </p:sp>
    </p:spTree>
    <p:extLst>
      <p:ext uri="{BB962C8B-B14F-4D97-AF65-F5344CB8AC3E}">
        <p14:creationId xmlns:p14="http://schemas.microsoft.com/office/powerpoint/2010/main" val="1862669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Future work &amp; Proposed Idea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Search other public lung sound datasets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Finding ways to unify labeling of different datasets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Study and implementation of MFCC &amp; Mel Spectrogram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>
                <a:solidFill>
                  <a:srgbClr val="000000"/>
                </a:solidFill>
                <a:cs typeface="Arial" panose="020B0604020202020204" pitchFamily="34" charset="0"/>
              </a:rPr>
              <a:t>Proposed architecture to effectively classify abnormal respiratory sounds through </a:t>
            </a:r>
            <a:r>
              <a:rPr lang="en-US" altLang="ko-KR" sz="1800" b="1" dirty="0">
                <a:solidFill>
                  <a:srgbClr val="000000"/>
                </a:solidFill>
                <a:cs typeface="Arial" panose="020B0604020202020204" pitchFamily="34" charset="0"/>
              </a:rPr>
              <a:t>parallel networks </a:t>
            </a:r>
            <a:r>
              <a:rPr lang="en-US" altLang="ko-KR" sz="1800" dirty="0">
                <a:solidFill>
                  <a:srgbClr val="000000"/>
                </a:solidFill>
                <a:cs typeface="Arial" panose="020B0604020202020204" pitchFamily="34" charset="0"/>
              </a:rPr>
              <a:t>and </a:t>
            </a:r>
            <a:r>
              <a:rPr lang="en-US" altLang="ko-KR" sz="1800" b="1" dirty="0">
                <a:solidFill>
                  <a:srgbClr val="000000"/>
                </a:solidFill>
                <a:cs typeface="Arial" panose="020B0604020202020204" pitchFamily="34" charset="0"/>
              </a:rPr>
              <a:t>stacking ensemble methods </a:t>
            </a:r>
            <a:r>
              <a:rPr lang="en-US" altLang="ko-KR" sz="1800" dirty="0">
                <a:solidFill>
                  <a:srgbClr val="000000"/>
                </a:solidFill>
                <a:cs typeface="Arial" panose="020B0604020202020204" pitchFamily="34" charset="0"/>
              </a:rPr>
              <a:t>rather than </a:t>
            </a:r>
            <a:r>
              <a:rPr lang="en-US" altLang="ko-KR" sz="1800" dirty="0" err="1">
                <a:solidFill>
                  <a:srgbClr val="000000"/>
                </a:solidFill>
                <a:cs typeface="Arial" panose="020B0604020202020204" pitchFamily="34" charset="0"/>
              </a:rPr>
              <a:t>softmax</a:t>
            </a:r>
            <a:r>
              <a:rPr lang="en-US" altLang="ko-KR" sz="1800" dirty="0">
                <a:solidFill>
                  <a:srgbClr val="000000"/>
                </a:solidFill>
                <a:cs typeface="Arial" panose="020B0604020202020204" pitchFamily="34" charset="0"/>
              </a:rPr>
              <a:t> based classifiers such as simple CNNs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0464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Appendix (1/3)</a:t>
            </a:r>
            <a:endParaRPr lang="en-US" altLang="ko-KR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0B1ACC-6C0A-C91E-9417-7AA85F7D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76" y="2060848"/>
            <a:ext cx="5772447" cy="35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5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Appendix (2/3)</a:t>
            </a:r>
            <a:endParaRPr lang="en-US" altLang="ko-KR" sz="3600" dirty="0"/>
          </a:p>
        </p:txBody>
      </p:sp>
      <p:pic>
        <p:nvPicPr>
          <p:cNvPr id="1026" name="Picture 2" descr="음성데이터를 통한 감정 분류 | Kaggle">
            <a:extLst>
              <a:ext uri="{FF2B5EF4-FFF2-40B4-BE49-F238E27FC236}">
                <a16:creationId xmlns:a16="http://schemas.microsoft.com/office/drawing/2014/main" id="{A5621BEB-ECF3-E515-E1C0-466001F3C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412776"/>
            <a:ext cx="85725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>
                <a:latin typeface="Arial" charset="0"/>
                <a:ea typeface="굴림" charset="-127"/>
                <a:cs typeface="Arial" charset="0"/>
              </a:rPr>
              <a:t>Presentation Outline</a:t>
            </a:r>
            <a:endParaRPr lang="ko-KR" altLang="en-US" sz="3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490390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dirty="0"/>
              <a:t>Introduction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dirty="0"/>
              <a:t>Proposed Model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dirty="0"/>
              <a:t>Dataset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2000" dirty="0">
                <a:latin typeface="Arial" charset="0"/>
                <a:ea typeface="굴림" charset="-127"/>
                <a:cs typeface="Arial" charset="0"/>
              </a:rPr>
              <a:t>Evaluation Metrics</a:t>
            </a:r>
            <a:endParaRPr lang="en-US" altLang="ko-KR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dirty="0"/>
              <a:t>Result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dirty="0"/>
              <a:t>Analysis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2000" dirty="0">
                <a:latin typeface="Arial" charset="0"/>
                <a:ea typeface="굴림" charset="-127"/>
                <a:cs typeface="Arial" charset="0"/>
              </a:rPr>
              <a:t>Future work &amp; Proposed Idea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533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Appendix (3/3)</a:t>
            </a:r>
            <a:endParaRPr lang="en-US" altLang="ko-KR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D01DDF-F0A2-EF71-8290-DC080F131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988840"/>
            <a:ext cx="5207268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7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Introduction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Inferring breathing cycles (inhalation and exhalation), numerous works have shown how respiratory auscultation can be utilized for disease diagnosis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Interstitial lung fibrosis, congestive heart failure and pneumonia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Apart from the major limitations being prone to human error and the experience of the doctor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Long-term monitoring of a single patient’s recordings or comparisons between different patients is practically infeasible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So, we need for an automated lung sound event detection framework where continuous lung sound recordings can be segmented into discrete events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02906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Proposed Model (1/3)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The authors have benchmarked different RNNs and CNN-RNN hybrids for the lung sound event detection task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They proposed a lightweight, simplified and completely interpretable framework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b="1" dirty="0"/>
              <a:t>Temporal Convolution Networks (TCNs)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In general, to extend the </a:t>
            </a:r>
            <a:r>
              <a:rPr lang="en-US" altLang="ko-KR" sz="1800" b="1" dirty="0"/>
              <a:t>receptive field </a:t>
            </a:r>
            <a:r>
              <a:rPr lang="en-US" altLang="ko-KR" sz="1800" dirty="0"/>
              <a:t>on CNN</a:t>
            </a:r>
          </a:p>
          <a:p>
            <a:pPr lvl="1"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Expand the kernel size or build more convolutional layers</a:t>
            </a:r>
          </a:p>
          <a:p>
            <a:pPr lvl="1"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However, both methods can be inappropriate because they </a:t>
            </a:r>
            <a:r>
              <a:rPr lang="en-US" altLang="ko-KR" sz="1600" b="1" dirty="0"/>
              <a:t>increase the amount of computation</a:t>
            </a:r>
            <a:endParaRPr lang="en-US" altLang="ko-KR" sz="1600" dirty="0"/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spc="-30" dirty="0"/>
              <a:t>D</a:t>
            </a:r>
            <a:r>
              <a:rPr lang="en-US" altLang="ko-KR" sz="1800" b="1" dirty="0"/>
              <a:t>ilated convolution </a:t>
            </a:r>
            <a:r>
              <a:rPr lang="en-US" altLang="ko-KR" sz="1800" spc="-30" dirty="0"/>
              <a:t>emerged to extract only meaningful information to prevent information loss while reducing the amount of computation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8A006C-A3AA-F8D6-BA4C-78A9A6DE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3068960"/>
            <a:ext cx="1157914" cy="161837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AE310B-2DDC-17E8-1C22-6B9F59118007}"/>
              </a:ext>
            </a:extLst>
          </p:cNvPr>
          <p:cNvGrpSpPr/>
          <p:nvPr/>
        </p:nvGrpSpPr>
        <p:grpSpPr>
          <a:xfrm>
            <a:off x="5249638" y="224584"/>
            <a:ext cx="3672408" cy="998633"/>
            <a:chOff x="899592" y="4806631"/>
            <a:chExt cx="5561001" cy="1385427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887588F-7032-42B9-59B0-6D5361DE8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505" y="4887892"/>
              <a:ext cx="1352088" cy="130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CCC0023-DBE1-F2C4-8190-F2FCB844A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592" y="4806631"/>
              <a:ext cx="4208913" cy="1375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355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Proposed Model (2/3)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They apply a sliding window of size 1 sec with 50% overlap from the input lung sound recording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Extracted windows are passed through the feature extractor and then through the proposed network which outputs the event category for the window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52E00E-AA91-1A16-3BB0-30E4E64C93A2}"/>
              </a:ext>
            </a:extLst>
          </p:cNvPr>
          <p:cNvGrpSpPr/>
          <p:nvPr/>
        </p:nvGrpSpPr>
        <p:grpSpPr>
          <a:xfrm>
            <a:off x="142510" y="3717032"/>
            <a:ext cx="8783565" cy="2273596"/>
            <a:chOff x="182538" y="4225107"/>
            <a:chExt cx="8783565" cy="2273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B0EF477-95D8-00C8-310D-4A87663B4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538" y="4225107"/>
              <a:ext cx="4389462" cy="22735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D8705-2501-0629-DE40-8F5F694C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4365104"/>
              <a:ext cx="4394103" cy="2133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31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Proposed Model (2/3)</a:t>
            </a:r>
            <a:br>
              <a:rPr lang="en-US" altLang="ko-KR" sz="3600" dirty="0">
                <a:latin typeface="Arial" charset="0"/>
                <a:ea typeface="굴림" charset="-127"/>
                <a:cs typeface="Arial" charset="0"/>
              </a:rPr>
            </a:b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Feature extraction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Mel-frequency Cepstral Coefficient (MFCC)</a:t>
            </a:r>
            <a:r>
              <a:rPr lang="en-US" altLang="ko-KR" sz="1800" dirty="0"/>
              <a:t> is a feature that can be extracted from an audio signal, indicating the unique characteristics of sound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Datasets resampled recordings to 4kHz to remove electrical interference and other background noise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Applied a high-pass filter a with cut-off frequency of 80Hz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1DDC9-988D-CEF5-9907-29B12F41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429000"/>
            <a:ext cx="3419872" cy="31298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E52E6C-AE2B-441F-81AE-2E893DC02278}"/>
              </a:ext>
            </a:extLst>
          </p:cNvPr>
          <p:cNvSpPr/>
          <p:nvPr/>
        </p:nvSpPr>
        <p:spPr>
          <a:xfrm>
            <a:off x="3275856" y="3861048"/>
            <a:ext cx="3275856" cy="129614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8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Dataset (1/4)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ICBHI 2017 Challenge Respiratory Sound Database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It was created by two research teams in Portugal and Greece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It includes </a:t>
            </a:r>
            <a:r>
              <a:rPr lang="en-US" altLang="ko-KR" sz="1600" b="1" dirty="0"/>
              <a:t>920 annotated </a:t>
            </a:r>
            <a:r>
              <a:rPr lang="en-US" altLang="ko-KR" sz="1600" dirty="0"/>
              <a:t>recordings of varying length - </a:t>
            </a:r>
            <a:r>
              <a:rPr lang="en-US" altLang="ko-KR" sz="1600" b="1" dirty="0"/>
              <a:t>10s to 90s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1 file has many labels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126 patients – children, adults and elderly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 There are a total of </a:t>
            </a:r>
            <a:r>
              <a:rPr lang="en-US" altLang="ko-KR" sz="1600" b="1" dirty="0"/>
              <a:t>5.5 hours </a:t>
            </a:r>
            <a:r>
              <a:rPr lang="en-US" altLang="ko-KR" sz="1600" dirty="0"/>
              <a:t>of recordings containing </a:t>
            </a:r>
            <a:r>
              <a:rPr lang="en-US" altLang="ko-KR" sz="1600" b="1" dirty="0"/>
              <a:t>6898 respiratory cycles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>
                <a:highlight>
                  <a:srgbClr val="FFFF00"/>
                </a:highlight>
              </a:rPr>
              <a:t>Contain 1864 crackles, 886 wheezes and 506 both crackles &amp; wheezes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dataset includes: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920 .wav sound files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920 annotation .txt files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listing the diagnosis for each patient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explaining the file naming format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listing 91 names (filename_differences.txt 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containing demographic information for each patient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8436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Dataset (2/4)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ICBHI 2017 Challenge Respiratory Sound Database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Patient number (101,102,...,226)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Recording index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Chest location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Trachea (Tc), Anterior left (Al), Anterior right (</a:t>
            </a:r>
            <a:r>
              <a:rPr lang="en-US" altLang="ko-KR" sz="1400" dirty="0" err="1"/>
              <a:t>Ar</a:t>
            </a:r>
            <a:r>
              <a:rPr lang="en-US" altLang="ko-KR" sz="1400" dirty="0"/>
              <a:t>), Posterior left (Pl),  Posterior right (</a:t>
            </a:r>
            <a:r>
              <a:rPr lang="en-US" altLang="ko-KR" sz="1400" dirty="0" err="1"/>
              <a:t>Pr</a:t>
            </a:r>
            <a:r>
              <a:rPr lang="en-US" altLang="ko-KR" sz="1400" dirty="0"/>
              <a:t>), Lateral left (</a:t>
            </a:r>
            <a:r>
              <a:rPr lang="en-US" altLang="ko-KR" sz="1400" dirty="0" err="1"/>
              <a:t>Ll</a:t>
            </a:r>
            <a:r>
              <a:rPr lang="en-US" altLang="ko-KR" sz="1400" dirty="0"/>
              <a:t>), Lateral right (Lr)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Acquisition mode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Sequential/single channel (</a:t>
            </a:r>
            <a:r>
              <a:rPr lang="en-US" altLang="ko-KR" sz="1400" dirty="0" err="1"/>
              <a:t>sc</a:t>
            </a:r>
            <a:r>
              <a:rPr lang="en-US" altLang="ko-KR" sz="1400" dirty="0"/>
              <a:t>), Simultaneous/multichannel (mc)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Recording equipment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AKG C417L Microphone (AKGC417L), 3M </a:t>
            </a:r>
            <a:r>
              <a:rPr lang="en-US" altLang="ko-KR" sz="1400" dirty="0" err="1"/>
              <a:t>Littmann</a:t>
            </a:r>
            <a:r>
              <a:rPr lang="en-US" altLang="ko-KR" sz="1400" dirty="0"/>
              <a:t> Classic II SE Stethoscope (LittC2SE), 3M </a:t>
            </a:r>
            <a:r>
              <a:rPr lang="en-US" altLang="ko-KR" sz="1400" dirty="0" err="1"/>
              <a:t>Litmmann</a:t>
            </a:r>
            <a:r>
              <a:rPr lang="en-US" altLang="ko-KR" sz="1400" dirty="0"/>
              <a:t> 3200 Electronic Stethoscope (Litt3200), </a:t>
            </a:r>
            <a:r>
              <a:rPr lang="en-US" altLang="ko-KR" sz="1400" dirty="0" err="1"/>
              <a:t>WelchAllyn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Meditron</a:t>
            </a:r>
            <a:r>
              <a:rPr lang="en-US" altLang="ko-KR" sz="1400" dirty="0"/>
              <a:t> Master Elite Electronic Stethoscope (</a:t>
            </a:r>
            <a:r>
              <a:rPr lang="en-US" altLang="ko-KR" sz="1400" dirty="0" err="1"/>
              <a:t>Meditron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000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Dataset (3/4)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ICBHI 2017 Challenge Respiratory Sound Database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The annotation files comprise four columns: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Beginning of respiratory cycle(s)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End of respiratory cycle(s)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Presence/absence of crackles (presence=1, absence=0)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Presence/absence of wheezes (presence=1, absence=0)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The diagnosis for each subject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/>
              <a:t>COPD: </a:t>
            </a:r>
            <a:r>
              <a:rPr lang="en-US" altLang="ko-KR" sz="1400" dirty="0"/>
              <a:t>Chronic Obstructive Pulmonary Disease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/>
              <a:t>LRTI: </a:t>
            </a:r>
            <a:r>
              <a:rPr lang="en-US" altLang="ko-KR" sz="1400" dirty="0"/>
              <a:t>Lower Respiratory Tract Infection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/>
              <a:t>URTI: </a:t>
            </a:r>
            <a:r>
              <a:rPr lang="en-US" altLang="ko-KR" sz="1400" dirty="0"/>
              <a:t>Upper Respiratory Tract Infection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7022307"/>
      </p:ext>
    </p:extLst>
  </p:cSld>
  <p:clrMapOvr>
    <a:masterClrMapping/>
  </p:clrMapOvr>
</p:sld>
</file>

<file path=ppt/theme/theme1.xml><?xml version="1.0" encoding="utf-8"?>
<a:theme xmlns:a="http://schemas.openxmlformats.org/drawingml/2006/main" name="연구실 PPT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prstDash val="solid"/>
          <a:headEnd type="none"/>
          <a:tailEnd type="none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i="1" smtClean="0">
            <a:latin typeface="Cambria Math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100715</TotalTime>
  <Words>2464</Words>
  <Application>Microsoft Office PowerPoint</Application>
  <PresentationFormat>화면 슬라이드 쇼(4:3)</PresentationFormat>
  <Paragraphs>289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7" baseType="lpstr">
      <vt:lpstr>맑은 고딕</vt:lpstr>
      <vt:lpstr>Wingdings</vt:lpstr>
      <vt:lpstr>Inter</vt:lpstr>
      <vt:lpstr>inherit</vt:lpstr>
      <vt:lpstr>Arial</vt:lpstr>
      <vt:lpstr>Cambria Math</vt:lpstr>
      <vt:lpstr>se-nanumgothic</vt:lpstr>
      <vt:lpstr>Roboto</vt:lpstr>
      <vt:lpstr>Wingdings 2</vt:lpstr>
      <vt:lpstr>Arial Black</vt:lpstr>
      <vt:lpstr>HelveticaNeue</vt:lpstr>
      <vt:lpstr>Noto Sans Demilight</vt:lpstr>
      <vt:lpstr>NanumSquareRoundR</vt:lpstr>
      <vt:lpstr>Calibri</vt:lpstr>
      <vt:lpstr>noto</vt:lpstr>
      <vt:lpstr>-apple-system</vt:lpstr>
      <vt:lpstr>연구실 PPT 테마</vt:lpstr>
      <vt:lpstr>Robust and Interpretable Temporal Convolution Network for Event Detection in Lung Sound Recordings</vt:lpstr>
      <vt:lpstr>Presentation Outline</vt:lpstr>
      <vt:lpstr>Introduction</vt:lpstr>
      <vt:lpstr>Proposed Model (1/3)</vt:lpstr>
      <vt:lpstr>Proposed Model (2/3)</vt:lpstr>
      <vt:lpstr>Proposed Model (2/3) Feature extraction</vt:lpstr>
      <vt:lpstr>Dataset (1/4)</vt:lpstr>
      <vt:lpstr>Dataset (2/4)</vt:lpstr>
      <vt:lpstr>Dataset (3/4)</vt:lpstr>
      <vt:lpstr>Dataset (4/4)</vt:lpstr>
      <vt:lpstr>Evaluation Metrics</vt:lpstr>
      <vt:lpstr>Evaluation Metrics</vt:lpstr>
      <vt:lpstr>Result</vt:lpstr>
      <vt:lpstr>Analysis (1/3) MFCC vs Mel Spectrogram </vt:lpstr>
      <vt:lpstr>Analysis (2/3) MFCC vs Mel Spectrogram</vt:lpstr>
      <vt:lpstr>Analysis (3/3) MFCC vs Mel Spectrogram</vt:lpstr>
      <vt:lpstr>Future work &amp; Proposed Idea</vt:lpstr>
      <vt:lpstr>Appendix (1/3)</vt:lpstr>
      <vt:lpstr>Appendix (2/3)</vt:lpstr>
      <vt:lpstr>Appendix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CheetahFlow: Towards Low Latency Software-Defined Network</dc:title>
  <dc:creator>DMS</dc:creator>
  <cp:lastModifiedBy>변규린</cp:lastModifiedBy>
  <cp:revision>2522</cp:revision>
  <cp:lastPrinted>2022-10-12T03:19:01Z</cp:lastPrinted>
  <dcterms:created xsi:type="dcterms:W3CDTF">2015-10-30T23:40:59Z</dcterms:created>
  <dcterms:modified xsi:type="dcterms:W3CDTF">2022-10-12T03:26:23Z</dcterms:modified>
</cp:coreProperties>
</file>